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466" r:id="rId2"/>
    <p:sldId id="376" r:id="rId3"/>
    <p:sldId id="493" r:id="rId4"/>
    <p:sldId id="467" r:id="rId5"/>
    <p:sldId id="468" r:id="rId6"/>
    <p:sldId id="469" r:id="rId7"/>
    <p:sldId id="470" r:id="rId8"/>
    <p:sldId id="495" r:id="rId9"/>
    <p:sldId id="486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9" r:id="rId18"/>
    <p:sldId id="487" r:id="rId19"/>
    <p:sldId id="488" r:id="rId20"/>
    <p:sldId id="489" r:id="rId21"/>
    <p:sldId id="480" r:id="rId22"/>
    <p:sldId id="496" r:id="rId23"/>
    <p:sldId id="497" r:id="rId24"/>
    <p:sldId id="481" r:id="rId25"/>
    <p:sldId id="482" r:id="rId26"/>
    <p:sldId id="498" r:id="rId27"/>
    <p:sldId id="499" r:id="rId28"/>
    <p:sldId id="483" r:id="rId29"/>
    <p:sldId id="490" r:id="rId30"/>
    <p:sldId id="492" r:id="rId31"/>
    <p:sldId id="485" r:id="rId32"/>
    <p:sldId id="500" r:id="rId33"/>
    <p:sldId id="501" r:id="rId34"/>
    <p:sldId id="502" r:id="rId35"/>
    <p:sldId id="503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84" d="100"/>
          <a:sy n="84" d="100"/>
        </p:scale>
        <p:origin x="17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 descr="A display in a store&#10;&#10;Description automatically generated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59" y="4014192"/>
            <a:ext cx="2073394" cy="269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2019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5th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 dirty="0"/>
            </a:br>
            <a:r>
              <a:rPr lang="en-GB" altLang="en-US" dirty="0"/>
              <a:t>fifth edition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420888"/>
            <a:ext cx="7488832" cy="1296144"/>
          </a:xfrm>
        </p:spPr>
        <p:txBody>
          <a:bodyPr/>
          <a:lstStyle/>
          <a:p>
            <a:r>
              <a:rPr lang="en-GB" altLang="en-US" dirty="0"/>
              <a:t>Chapter 8</a:t>
            </a:r>
          </a:p>
          <a:p>
            <a:r>
              <a:rPr lang="en-GB" altLang="en-US" dirty="0"/>
              <a:t>Events, Conferencing and Banqueting</a:t>
            </a:r>
          </a:p>
        </p:txBody>
      </p:sp>
    </p:spTree>
    <p:extLst>
      <p:ext uri="{BB962C8B-B14F-4D97-AF65-F5344CB8AC3E}">
        <p14:creationId xmlns:p14="http://schemas.microsoft.com/office/powerpoint/2010/main" val="141211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challenges 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Space perishability</a:t>
            </a:r>
          </a:p>
          <a:p>
            <a:r>
              <a:rPr lang="en-GB" altLang="en-US" sz="2800" dirty="0"/>
              <a:t>Competitive environment</a:t>
            </a:r>
          </a:p>
          <a:p>
            <a:r>
              <a:rPr lang="en-GB" altLang="en-US" sz="2800" dirty="0"/>
              <a:t>Large inventory of equipment to manage</a:t>
            </a:r>
          </a:p>
          <a:p>
            <a:r>
              <a:rPr lang="en-GB" altLang="en-US" sz="2800" dirty="0"/>
              <a:t>Managing expectations of large numbers</a:t>
            </a:r>
          </a:p>
          <a:p>
            <a:r>
              <a:rPr lang="en-GB" altLang="en-US" sz="2800" dirty="0"/>
              <a:t>Achieving satisfaction of large numbers</a:t>
            </a:r>
          </a:p>
          <a:p>
            <a:r>
              <a:rPr lang="en-GB" altLang="en-US" sz="2800" dirty="0"/>
              <a:t>Managing causal labour</a:t>
            </a:r>
          </a:p>
          <a:p>
            <a:r>
              <a:rPr lang="en-GB" altLang="en-US" sz="2800" dirty="0"/>
              <a:t>Management of AV</a:t>
            </a:r>
          </a:p>
          <a:p>
            <a:r>
              <a:rPr lang="en-GB" altLang="en-US" sz="2800" dirty="0"/>
              <a:t>Multiple stakeholders</a:t>
            </a:r>
          </a:p>
        </p:txBody>
      </p:sp>
    </p:spTree>
    <p:extLst>
      <p:ext uri="{BB962C8B-B14F-4D97-AF65-F5344CB8AC3E}">
        <p14:creationId xmlns:p14="http://schemas.microsoft.com/office/powerpoint/2010/main" val="795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81" y="260649"/>
            <a:ext cx="7793038" cy="601663"/>
          </a:xfrm>
        </p:spPr>
        <p:txBody>
          <a:bodyPr/>
          <a:lstStyle/>
          <a:p>
            <a:r>
              <a:rPr lang="en-GB" altLang="en-US" dirty="0"/>
              <a:t>Restaurant and event operations</a:t>
            </a:r>
          </a:p>
        </p:txBody>
      </p:sp>
      <p:pic>
        <p:nvPicPr>
          <p:cNvPr id="159747" name="Picture 3" descr="C:\Documents and Settings\cousinsj\My Documents\FoodAndBev\FandB Management\FandB 2011\FandB PPT\Figs and Tables 3rd\Table 8.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6" y="765174"/>
            <a:ext cx="8325488" cy="58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8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Sales and marketing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pitchFamily="18" charset="0"/>
              </a:rPr>
              <a:t>Activities include: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Marketing of venue to different customer segments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Maximising distribution channels and intermediaries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Effective sales teams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Event sales strategies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65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Event segmentation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Examples of event segments include: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In-house customers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Local businesses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Local residents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Corporate companies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Charities or non-profit </a:t>
            </a:r>
            <a:r>
              <a:rPr lang="en-US" altLang="en-US" sz="2400" dirty="0" err="1"/>
              <a:t>organisations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SMERF Groups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Trade and professional bodies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Incentives market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Exhibitions market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418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Maximising distribution channels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Examples of channels may include:</a:t>
            </a:r>
          </a:p>
          <a:p>
            <a:pPr lvl="1"/>
            <a:r>
              <a:rPr lang="en-US" altLang="en-US" sz="2400" dirty="0"/>
              <a:t>Website</a:t>
            </a:r>
          </a:p>
          <a:p>
            <a:pPr lvl="1"/>
            <a:r>
              <a:rPr lang="en-US" altLang="en-US" sz="2400" dirty="0"/>
              <a:t>Central Reservations System (CRS)</a:t>
            </a:r>
          </a:p>
          <a:p>
            <a:pPr lvl="1"/>
            <a:r>
              <a:rPr lang="en-US" altLang="en-US" sz="2400" dirty="0"/>
              <a:t>Event/meeting planners</a:t>
            </a:r>
          </a:p>
          <a:p>
            <a:pPr lvl="1"/>
            <a:r>
              <a:rPr lang="en-US" altLang="en-US" sz="2400" dirty="0"/>
              <a:t>Destination management companies (DMCs)</a:t>
            </a:r>
          </a:p>
          <a:p>
            <a:pPr lvl="1"/>
            <a:r>
              <a:rPr lang="en-US" altLang="en-US" sz="2400" dirty="0"/>
              <a:t>Convention bureaus</a:t>
            </a:r>
          </a:p>
          <a:p>
            <a:pPr lvl="1"/>
            <a:r>
              <a:rPr lang="en-US" altLang="en-US" sz="2400" dirty="0"/>
              <a:t>Web based software for meeting/events</a:t>
            </a:r>
          </a:p>
          <a:p>
            <a:pPr lvl="1"/>
            <a:r>
              <a:rPr lang="en-US" altLang="en-US" sz="2400" dirty="0"/>
              <a:t>Accommodation and meeting booking sites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240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Effective sales teams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Sales personnel should be allocated specific targets </a:t>
            </a:r>
          </a:p>
          <a:p>
            <a:r>
              <a:rPr lang="en-GB" altLang="en-US" sz="2800" dirty="0"/>
              <a:t>Monitoring may include:</a:t>
            </a:r>
          </a:p>
          <a:p>
            <a:pPr lvl="1"/>
            <a:r>
              <a:rPr lang="en-GB" altLang="en-US" sz="2400" dirty="0"/>
              <a:t>Number of telephone calls made</a:t>
            </a:r>
          </a:p>
          <a:p>
            <a:pPr lvl="1"/>
            <a:r>
              <a:rPr lang="en-GB" altLang="en-US" sz="2400" dirty="0"/>
              <a:t>Number of sales calls or presentations made</a:t>
            </a:r>
          </a:p>
          <a:p>
            <a:pPr lvl="1"/>
            <a:r>
              <a:rPr lang="en-GB" altLang="en-US" sz="2400" dirty="0"/>
              <a:t>Revenue achieved by sales person</a:t>
            </a:r>
          </a:p>
        </p:txBody>
      </p:sp>
    </p:spTree>
    <p:extLst>
      <p:ext uri="{BB962C8B-B14F-4D97-AF65-F5344CB8AC3E}">
        <p14:creationId xmlns:p14="http://schemas.microsoft.com/office/powerpoint/2010/main" val="20234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Event sales strategies include: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Utilising efficient event-booking software</a:t>
            </a:r>
          </a:p>
          <a:p>
            <a:r>
              <a:rPr lang="en-GB" altLang="en-US" sz="2800" dirty="0"/>
              <a:t>Applying effective sales techniques</a:t>
            </a:r>
          </a:p>
          <a:p>
            <a:r>
              <a:rPr lang="en-GB" altLang="en-US" sz="2800" dirty="0"/>
              <a:t>Creating venue generated events</a:t>
            </a:r>
          </a:p>
          <a:p>
            <a:r>
              <a:rPr lang="en-GB" altLang="en-US" sz="2800" dirty="0"/>
              <a:t>Developing high quality event collateral</a:t>
            </a:r>
            <a:endParaRPr lang="en-US" altLang="en-US" sz="2800" dirty="0"/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165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Sales activities include: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Forecasting high and low demand periods</a:t>
            </a:r>
          </a:p>
          <a:p>
            <a:r>
              <a:rPr lang="en-US" altLang="en-US" sz="2800" dirty="0"/>
              <a:t>Maintaining reservation records and customer history</a:t>
            </a:r>
          </a:p>
          <a:p>
            <a:r>
              <a:rPr lang="en-US" altLang="en-US" sz="2800" dirty="0"/>
              <a:t>Forecasting net yield for event bookings</a:t>
            </a:r>
          </a:p>
          <a:p>
            <a:r>
              <a:rPr lang="en-US" altLang="en-US" sz="2800" dirty="0"/>
              <a:t>Awareness of segment booking patterns</a:t>
            </a:r>
          </a:p>
          <a:p>
            <a:r>
              <a:rPr lang="en-US" altLang="en-US" sz="2800" dirty="0"/>
              <a:t>Avoiding very advanced bookings</a:t>
            </a:r>
          </a:p>
          <a:p>
            <a:r>
              <a:rPr lang="en-US" altLang="en-US" sz="2800" dirty="0"/>
              <a:t>Enforcing clear cancellation procedures</a:t>
            </a:r>
          </a:p>
          <a:p>
            <a:r>
              <a:rPr lang="en-US" altLang="en-US" sz="2800" dirty="0"/>
              <a:t>Considering commissions for intermediaries</a:t>
            </a:r>
          </a:p>
        </p:txBody>
      </p:sp>
    </p:spTree>
    <p:extLst>
      <p:ext uri="{BB962C8B-B14F-4D97-AF65-F5344CB8AC3E}">
        <p14:creationId xmlns:p14="http://schemas.microsoft.com/office/powerpoint/2010/main" val="314488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demand is high: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Accept only full priced bookings</a:t>
            </a:r>
          </a:p>
          <a:p>
            <a:r>
              <a:rPr lang="en-GB" sz="2800" dirty="0"/>
              <a:t>Don’t</a:t>
            </a:r>
          </a:p>
          <a:p>
            <a:pPr lvl="1"/>
            <a:r>
              <a:rPr lang="en-GB" dirty="0"/>
              <a:t>Let out part space bookings too far in advance</a:t>
            </a:r>
          </a:p>
          <a:p>
            <a:pPr lvl="1"/>
            <a:r>
              <a:rPr lang="en-GB" dirty="0"/>
              <a:t>Offering discounts or promotions</a:t>
            </a:r>
          </a:p>
          <a:p>
            <a:pPr lvl="1"/>
            <a:r>
              <a:rPr lang="en-GB" dirty="0"/>
              <a:t>Provide complimentary products or services</a:t>
            </a:r>
          </a:p>
          <a:p>
            <a:pPr lvl="1"/>
            <a:r>
              <a:rPr lang="en-GB" dirty="0"/>
              <a:t>Have out of order rooms or refurbishments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4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demand is low: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Maximise spending of existing customers</a:t>
            </a:r>
          </a:p>
          <a:p>
            <a:r>
              <a:rPr lang="en-GB" sz="2800" dirty="0"/>
              <a:t>Offer promotions and be prepared to negotiate</a:t>
            </a:r>
          </a:p>
          <a:p>
            <a:r>
              <a:rPr lang="en-GB" sz="2800" dirty="0"/>
              <a:t>Creating venue generated events</a:t>
            </a:r>
          </a:p>
          <a:p>
            <a:r>
              <a:rPr lang="en-GB" sz="2800" dirty="0"/>
              <a:t>Provide familiarisation for potential clients</a:t>
            </a:r>
          </a:p>
          <a:p>
            <a:r>
              <a:rPr lang="en-GB" sz="2800" dirty="0"/>
              <a:t>Offer free space to local communities</a:t>
            </a:r>
          </a:p>
          <a:p>
            <a:r>
              <a:rPr lang="en-GB" sz="2800" dirty="0"/>
              <a:t>Carry out internal quality audits and deep cleaning and routine maintenance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3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promotion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Embrace social media</a:t>
            </a:r>
          </a:p>
          <a:p>
            <a:r>
              <a:rPr lang="en-GB" sz="2800" dirty="0"/>
              <a:t>Be known as sustainable</a:t>
            </a:r>
          </a:p>
          <a:p>
            <a:r>
              <a:rPr lang="en-GB" sz="2800" dirty="0"/>
              <a:t>Email alerts</a:t>
            </a:r>
          </a:p>
          <a:p>
            <a:r>
              <a:rPr lang="en-GB" sz="2800" dirty="0"/>
              <a:t>Encourage companion (linked) services</a:t>
            </a:r>
          </a:p>
          <a:p>
            <a:r>
              <a:rPr lang="en-GB" sz="2800" dirty="0"/>
              <a:t>Promote loyalty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41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Creating venue events: the process</a:t>
            </a:r>
          </a:p>
        </p:txBody>
      </p:sp>
      <p:pic>
        <p:nvPicPr>
          <p:cNvPr id="167939" name="Picture 3" descr="C:\Documents and Settings\cousinsj\My Documents\FoodAndBev\FandB Management\FandB 2011\FandB PPT\Figs and Tables 3rd\Figure 8.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1288"/>
            <a:ext cx="8667750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2DDF-3F05-4A0D-B457-EB0240F8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3B18-E0D8-48B3-B853-8B2779869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Includes:</a:t>
            </a:r>
          </a:p>
          <a:p>
            <a:pPr lvl="1"/>
            <a:r>
              <a:rPr lang="en-GB" sz="2400" dirty="0"/>
              <a:t>Logo of venue or establishment </a:t>
            </a:r>
          </a:p>
          <a:p>
            <a:pPr lvl="1"/>
            <a:r>
              <a:rPr lang="en-GB" sz="2400" dirty="0"/>
              <a:t>Contact information and location</a:t>
            </a:r>
          </a:p>
          <a:p>
            <a:pPr lvl="1"/>
            <a:r>
              <a:rPr lang="en-GB" sz="2400" dirty="0"/>
              <a:t>Information about the venue</a:t>
            </a:r>
          </a:p>
          <a:p>
            <a:pPr lvl="1"/>
            <a:r>
              <a:rPr lang="en-GB" sz="2400" dirty="0"/>
              <a:t>Floor plans, room setups and example menus</a:t>
            </a:r>
          </a:p>
          <a:p>
            <a:pPr lvl="1"/>
            <a:r>
              <a:rPr lang="en-GB" sz="2400" dirty="0"/>
              <a:t>Professional photographs</a:t>
            </a:r>
          </a:p>
          <a:p>
            <a:pPr lvl="1"/>
            <a:r>
              <a:rPr lang="en-GB" sz="2400" dirty="0"/>
              <a:t>List of products and services offered </a:t>
            </a:r>
          </a:p>
          <a:p>
            <a:pPr lvl="1"/>
            <a:r>
              <a:rPr lang="en-GB" sz="2400" dirty="0"/>
              <a:t>Pricing, including packages</a:t>
            </a:r>
          </a:p>
          <a:p>
            <a:pPr lvl="1"/>
            <a:r>
              <a:rPr lang="en-GB" sz="2400" dirty="0"/>
              <a:t>Reviews, classifications and awards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02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A2C1-ABCB-4855-9DA4-9EF2AFED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44F53-6455-4CF5-A46D-E532D038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Outsourcing for services and products </a:t>
            </a:r>
          </a:p>
          <a:p>
            <a:r>
              <a:rPr lang="en-GB" sz="2800" dirty="0"/>
              <a:t>White listing</a:t>
            </a:r>
          </a:p>
          <a:p>
            <a:r>
              <a:rPr lang="en-GB" sz="2800" dirty="0"/>
              <a:t>Greening of events </a:t>
            </a:r>
          </a:p>
        </p:txBody>
      </p:sp>
    </p:spTree>
    <p:extLst>
      <p:ext uri="{BB962C8B-B14F-4D97-AF65-F5344CB8AC3E}">
        <p14:creationId xmlns:p14="http://schemas.microsoft.com/office/powerpoint/2010/main" val="2540363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organisation chart</a:t>
            </a:r>
          </a:p>
        </p:txBody>
      </p:sp>
      <p:pic>
        <p:nvPicPr>
          <p:cNvPr id="168963" name="Picture 3" descr="C:\Documents and Settings\cousinsj\My Documents\FoodAndBev\FandB Management\FandB 2011\FandB PPT\Figs and Tables 3rd\Figure 8.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900988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30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Staffing considerations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/>
              <a:t>Some of the main skills and qualities required for any operator are:</a:t>
            </a:r>
          </a:p>
          <a:p>
            <a:pPr lvl="1"/>
            <a:r>
              <a:rPr lang="en-GB" altLang="en-US" sz="2400"/>
              <a:t>Welcoming and friendly approach</a:t>
            </a:r>
          </a:p>
          <a:p>
            <a:pPr lvl="1"/>
            <a:r>
              <a:rPr lang="en-GB" altLang="en-US" sz="2400"/>
              <a:t>Good personal presentation</a:t>
            </a:r>
          </a:p>
          <a:p>
            <a:pPr lvl="1"/>
            <a:r>
              <a:rPr lang="en-GB" altLang="en-US" sz="2400"/>
              <a:t>Flexibility in meeting customers’ needs</a:t>
            </a:r>
          </a:p>
          <a:p>
            <a:pPr lvl="1"/>
            <a:r>
              <a:rPr lang="en-GB" altLang="en-US" sz="2400"/>
              <a:t>Ability to sell products and services</a:t>
            </a:r>
          </a:p>
          <a:p>
            <a:pPr lvl="1"/>
            <a:r>
              <a:rPr lang="en-GB" altLang="en-US" sz="2400"/>
              <a:t>Planning and co-ordination skills</a:t>
            </a:r>
          </a:p>
          <a:p>
            <a:pPr lvl="1"/>
            <a:r>
              <a:rPr lang="en-GB" altLang="en-US" sz="2400"/>
              <a:t>Visible to staff and clients</a:t>
            </a:r>
          </a:p>
          <a:p>
            <a:pPr lvl="1"/>
            <a:r>
              <a:rPr lang="en-GB" altLang="en-US" sz="2400"/>
              <a:t>Hard working and creative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421405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3E05-6B87-4833-AC6F-FC3D1003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C1E8-3032-451B-ACC3-639114C27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cost of an event can be broken down into four main categories: </a:t>
            </a:r>
          </a:p>
          <a:p>
            <a:pPr lvl="1"/>
            <a:r>
              <a:rPr lang="en-GB" sz="2400" b="1" dirty="0"/>
              <a:t>Operational or production costs </a:t>
            </a:r>
            <a:r>
              <a:rPr lang="en-GB" sz="2400" dirty="0"/>
              <a:t>– including hiring of event staff, construction, insurance and administration </a:t>
            </a:r>
          </a:p>
          <a:p>
            <a:pPr lvl="1"/>
            <a:r>
              <a:rPr lang="en-GB" sz="2400" b="1" dirty="0"/>
              <a:t>Venue/site rental</a:t>
            </a:r>
          </a:p>
          <a:p>
            <a:pPr lvl="1"/>
            <a:r>
              <a:rPr lang="en-GB" sz="2400" b="1" dirty="0"/>
              <a:t>Promotion</a:t>
            </a:r>
            <a:r>
              <a:rPr lang="en-GB" sz="2400" dirty="0"/>
              <a:t> – advertising, public relations and sales promotion </a:t>
            </a:r>
          </a:p>
          <a:p>
            <a:pPr lvl="1"/>
            <a:r>
              <a:rPr lang="en-GB" sz="2400" b="1" dirty="0"/>
              <a:t>Talent</a:t>
            </a:r>
            <a:r>
              <a:rPr lang="en-GB" sz="2400" dirty="0"/>
              <a:t> – costs associated with entertainment </a:t>
            </a:r>
          </a:p>
        </p:txBody>
      </p:sp>
    </p:spTree>
    <p:extLst>
      <p:ext uri="{BB962C8B-B14F-4D97-AF65-F5344CB8AC3E}">
        <p14:creationId xmlns:p14="http://schemas.microsoft.com/office/powerpoint/2010/main" val="2001735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92AC-56B4-42F5-8C1D-BF438CB2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budget template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340BE1-5E53-4A1F-9CC3-D4AF9853A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8" y="1844824"/>
            <a:ext cx="7938629" cy="47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event process</a:t>
            </a:r>
          </a:p>
        </p:txBody>
      </p:sp>
      <p:pic>
        <p:nvPicPr>
          <p:cNvPr id="5122" name="Picture 2" descr="C:\Users\CousinsJ\Documents\FoodAndBev\FandB Management\FandB 4th\PowerPoint for web 4th\FandBM 4th Figure and table images\Figure 8.3 event 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96175" cy="47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22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event order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844824"/>
            <a:ext cx="70837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5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592B-8CB3-46A0-BA57-AB9FE74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8 covers: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DD23-5E31-4BE6-9C22-9AB3D911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Structure of the events sector</a:t>
            </a:r>
          </a:p>
          <a:p>
            <a:r>
              <a:rPr lang="en-GB" sz="2800" dirty="0"/>
              <a:t>Sales and marketing</a:t>
            </a:r>
          </a:p>
          <a:p>
            <a:r>
              <a:rPr lang="en-GB" sz="2800" dirty="0"/>
              <a:t>Staffing considerations</a:t>
            </a:r>
          </a:p>
          <a:p>
            <a:r>
              <a:rPr lang="en-GB" sz="2800" dirty="0"/>
              <a:t>Costing considerations </a:t>
            </a:r>
          </a:p>
          <a:p>
            <a:r>
              <a:rPr lang="en-GB" sz="2800" dirty="0"/>
              <a:t>Managing the event process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36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284984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kern="0" dirty="0">
                <a:solidFill>
                  <a:srgbClr val="D2533C"/>
                </a:solidFill>
                <a:latin typeface="Rockwell"/>
                <a:ea typeface="+mj-ea"/>
                <a:cs typeface="+mj-cs"/>
              </a:rPr>
              <a:t>Example room layouts</a:t>
            </a:r>
            <a:endParaRPr lang="en-GB" sz="2800" dirty="0"/>
          </a:p>
        </p:txBody>
      </p:sp>
      <p:pic>
        <p:nvPicPr>
          <p:cNvPr id="5" name="Picture 2" descr="C:\Users\CousinsJ\Documents\FoodAndBev\FandB Management\FandB 4th\PowerPoint for web 4th\FandBM 4th Figure and table images\Figure 8.6 Room Setu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5109137" cy="62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99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Gantt Chart</a:t>
            </a:r>
          </a:p>
        </p:txBody>
      </p:sp>
      <p:pic>
        <p:nvPicPr>
          <p:cNvPr id="2050" name="Picture 2" descr="C:\Users\CousinsJ\Documents\FoodAndBev\FandB Management\FandB 4th\PowerPoint for web 4th\FandBM 4th Figure and table images\Figure 8.5 Example Gantt 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" y="2864931"/>
            <a:ext cx="91053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0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23E7-C73A-434D-BB62-ECBEBA2D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Banqueting: potential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0B8A-1667-4859-98AA-1866291C5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Menu design</a:t>
            </a:r>
          </a:p>
          <a:p>
            <a:r>
              <a:rPr lang="en-GB" sz="2800" dirty="0"/>
              <a:t>Food safety</a:t>
            </a:r>
          </a:p>
          <a:p>
            <a:r>
              <a:rPr lang="en-GB" sz="2800" dirty="0"/>
              <a:t>Food quality</a:t>
            </a:r>
          </a:p>
          <a:p>
            <a:r>
              <a:rPr lang="en-GB" sz="2800" dirty="0"/>
              <a:t>Food and beverage timing</a:t>
            </a:r>
          </a:p>
          <a:p>
            <a:r>
              <a:rPr lang="en-GB" sz="2800" dirty="0"/>
              <a:t>Flow of service</a:t>
            </a:r>
          </a:p>
          <a:p>
            <a:r>
              <a:rPr lang="en-GB" sz="2800" dirty="0"/>
              <a:t>Diverse customer base</a:t>
            </a:r>
          </a:p>
          <a:p>
            <a:r>
              <a:rPr lang="en-GB" sz="2800" dirty="0"/>
              <a:t>Intoxication</a:t>
            </a:r>
          </a:p>
          <a:p>
            <a:r>
              <a:rPr lang="en-GB" sz="2800" dirty="0"/>
              <a:t>Event crisis planning</a:t>
            </a:r>
          </a:p>
        </p:txBody>
      </p:sp>
    </p:spTree>
    <p:extLst>
      <p:ext uri="{BB962C8B-B14F-4D97-AF65-F5344CB8AC3E}">
        <p14:creationId xmlns:p14="http://schemas.microsoft.com/office/powerpoint/2010/main" val="2158890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8B4-8600-4792-B284-C0F602C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Conferences: Potential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0E07-FB60-4CB7-8C2A-0814BC15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AV system and delivery</a:t>
            </a:r>
          </a:p>
          <a:p>
            <a:r>
              <a:rPr lang="en-GB" sz="2800" dirty="0"/>
              <a:t>Having up to date information technology</a:t>
            </a:r>
          </a:p>
          <a:p>
            <a:r>
              <a:rPr lang="en-GB" sz="2800" dirty="0"/>
              <a:t>Dealing with multiple contractors</a:t>
            </a:r>
          </a:p>
          <a:p>
            <a:r>
              <a:rPr lang="en-GB" sz="2800" dirty="0"/>
              <a:t>Potential for additional revenues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366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FDF4-3C5B-41AE-B68B-9133C541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evaluation is essential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4582-6FF8-40CB-BB6C-4FC9990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Feedback from the customer</a:t>
            </a:r>
          </a:p>
          <a:p>
            <a:r>
              <a:rPr lang="en-GB" sz="2800" dirty="0"/>
              <a:t>Feedback from team</a:t>
            </a:r>
          </a:p>
          <a:p>
            <a:r>
              <a:rPr lang="en-GB" sz="2800" dirty="0"/>
              <a:t>Measure how the event performed against:</a:t>
            </a:r>
          </a:p>
          <a:p>
            <a:pPr lvl="1"/>
            <a:r>
              <a:rPr lang="en-GB" sz="2400" dirty="0"/>
              <a:t>planned budget</a:t>
            </a:r>
          </a:p>
          <a:p>
            <a:pPr lvl="1"/>
            <a:r>
              <a:rPr lang="en-GB" sz="2400" dirty="0"/>
              <a:t>event order</a:t>
            </a:r>
          </a:p>
          <a:p>
            <a:pPr lvl="1"/>
            <a:r>
              <a:rPr lang="en-GB" sz="2400" dirty="0"/>
              <a:t>departmental service standards</a:t>
            </a:r>
          </a:p>
          <a:p>
            <a:r>
              <a:rPr lang="en-GB" sz="2800" dirty="0"/>
              <a:t>Keep records</a:t>
            </a:r>
          </a:p>
          <a:p>
            <a:r>
              <a:rPr lang="en-GB" sz="2800" dirty="0"/>
              <a:t>Ensure remedial action is taken as necessary</a:t>
            </a:r>
          </a:p>
        </p:txBody>
      </p:sp>
    </p:spTree>
    <p:extLst>
      <p:ext uri="{BB962C8B-B14F-4D97-AF65-F5344CB8AC3E}">
        <p14:creationId xmlns:p14="http://schemas.microsoft.com/office/powerpoint/2010/main" val="3113430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3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Event categories and examples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44824"/>
            <a:ext cx="6919316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0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Comparison of characteristics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293CD4-79E8-406A-B46B-36DCD9E63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297093" cy="38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types of events</a:t>
            </a:r>
            <a:endParaRPr lang="en-GB" alt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451100"/>
            <a:ext cx="3814762" cy="3681413"/>
          </a:xfrm>
        </p:spPr>
        <p:txBody>
          <a:bodyPr/>
          <a:lstStyle/>
          <a:p>
            <a:r>
              <a:rPr lang="en-US" altLang="en-US" sz="2400" dirty="0"/>
              <a:t>Congress</a:t>
            </a:r>
          </a:p>
          <a:p>
            <a:r>
              <a:rPr lang="en-US" altLang="en-US" sz="2400" dirty="0"/>
              <a:t>Exhibition/trade fair</a:t>
            </a:r>
          </a:p>
          <a:p>
            <a:r>
              <a:rPr lang="en-US" altLang="en-US" sz="2400" dirty="0"/>
              <a:t>Forum</a:t>
            </a:r>
          </a:p>
          <a:p>
            <a:r>
              <a:rPr lang="en-US" altLang="en-US" sz="2400" dirty="0"/>
              <a:t>Interview</a:t>
            </a:r>
          </a:p>
          <a:p>
            <a:r>
              <a:rPr lang="en-US" altLang="en-US" sz="2400" dirty="0"/>
              <a:t>Lecture</a:t>
            </a:r>
          </a:p>
          <a:p>
            <a:r>
              <a:rPr lang="en-US" altLang="en-US" sz="2400" dirty="0"/>
              <a:t>Meeting</a:t>
            </a:r>
          </a:p>
          <a:p>
            <a:endParaRPr lang="en-GB" altLang="en-US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522538"/>
            <a:ext cx="3814763" cy="3609975"/>
          </a:xfrm>
        </p:spPr>
        <p:txBody>
          <a:bodyPr/>
          <a:lstStyle/>
          <a:p>
            <a:r>
              <a:rPr lang="en-US" altLang="en-US" sz="2400" dirty="0"/>
              <a:t>Retreat</a:t>
            </a:r>
          </a:p>
          <a:p>
            <a:r>
              <a:rPr lang="en-US" altLang="en-US" sz="2400" dirty="0"/>
              <a:t>Road show</a:t>
            </a:r>
          </a:p>
          <a:p>
            <a:r>
              <a:rPr lang="en-US" altLang="en-US" sz="2400" dirty="0"/>
              <a:t>Seminar</a:t>
            </a:r>
          </a:p>
          <a:p>
            <a:r>
              <a:rPr lang="en-US" altLang="en-US" sz="2400" dirty="0"/>
              <a:t>Workshop </a:t>
            </a:r>
          </a:p>
          <a:p>
            <a:r>
              <a:rPr lang="en-US" altLang="en-US" sz="2400" dirty="0"/>
              <a:t>Off-premises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85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Top international meeting countries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3" y="2131664"/>
            <a:ext cx="6671218" cy="41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5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41F0-2591-403B-A3A2-AEEA3F1D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management companies (EMCs)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B935-D4ED-49BE-8218-99BA4B59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Organise events on a contract basis on behalf of their clients</a:t>
            </a:r>
          </a:p>
          <a:p>
            <a:r>
              <a:rPr lang="en-GB" sz="2800" dirty="0"/>
              <a:t>Services can include: </a:t>
            </a:r>
          </a:p>
          <a:p>
            <a:pPr lvl="1"/>
            <a:r>
              <a:rPr lang="en-GB" sz="2000" dirty="0"/>
              <a:t>Concept development </a:t>
            </a:r>
          </a:p>
          <a:p>
            <a:pPr lvl="1"/>
            <a:r>
              <a:rPr lang="en-GB" sz="2000" dirty="0"/>
              <a:t>Planning the event theme and decor </a:t>
            </a:r>
          </a:p>
          <a:p>
            <a:pPr lvl="1"/>
            <a:r>
              <a:rPr lang="en-GB" sz="2000" dirty="0"/>
              <a:t>Marketing and advertising and ticketing </a:t>
            </a:r>
          </a:p>
          <a:p>
            <a:pPr lvl="1"/>
            <a:r>
              <a:rPr lang="en-GB" sz="2000" dirty="0"/>
              <a:t>Screening venues </a:t>
            </a:r>
          </a:p>
          <a:p>
            <a:pPr lvl="1"/>
            <a:r>
              <a:rPr lang="en-GB" sz="2000" dirty="0"/>
              <a:t>Risk assessment </a:t>
            </a:r>
          </a:p>
          <a:p>
            <a:pPr lvl="1"/>
            <a:r>
              <a:rPr lang="en-GB" sz="2000" dirty="0"/>
              <a:t>Contracting entertainers, speakers and other artists </a:t>
            </a:r>
          </a:p>
          <a:p>
            <a:pPr lvl="1"/>
            <a:r>
              <a:rPr lang="en-GB" sz="2000" dirty="0"/>
              <a:t>Dealing with caterers.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3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844824"/>
            <a:ext cx="7772400" cy="4464496"/>
          </a:xfrm>
        </p:spPr>
        <p:txBody>
          <a:bodyPr/>
          <a:lstStyle/>
          <a:p>
            <a:r>
              <a:rPr lang="en-GB" sz="2800" dirty="0"/>
              <a:t>Utilisation of space and resources</a:t>
            </a:r>
          </a:p>
          <a:p>
            <a:r>
              <a:rPr lang="en-GB" sz="2800" dirty="0"/>
              <a:t>Revenue stream</a:t>
            </a:r>
          </a:p>
          <a:p>
            <a:r>
              <a:rPr lang="en-GB" sz="2800" dirty="0"/>
              <a:t>Potential to capitalise on national and local events</a:t>
            </a:r>
          </a:p>
          <a:p>
            <a:r>
              <a:rPr lang="en-GB" sz="2800" dirty="0"/>
              <a:t>Can achieve high customer satisfaction </a:t>
            </a:r>
          </a:p>
          <a:p>
            <a:r>
              <a:rPr lang="en-GB" sz="2800" dirty="0"/>
              <a:t>Savings through bulk food and beverage purchasing</a:t>
            </a:r>
          </a:p>
          <a:p>
            <a:r>
              <a:rPr lang="en-GB" sz="2800" dirty="0"/>
              <a:t>Less food waste and reduced labour costs due to fixed menu and numbers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4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404</TotalTime>
  <Words>728</Words>
  <Application>Microsoft Office PowerPoint</Application>
  <PresentationFormat>On-screen Show (4:3)</PresentationFormat>
  <Paragraphs>176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Courier New</vt:lpstr>
      <vt:lpstr>Gill Sans MT</vt:lpstr>
      <vt:lpstr>Rockwell</vt:lpstr>
      <vt:lpstr>Tahoma</vt:lpstr>
      <vt:lpstr>Times New Roman</vt:lpstr>
      <vt:lpstr>Wingdings</vt:lpstr>
      <vt:lpstr>Blends</vt:lpstr>
      <vt:lpstr>Food and Beverage Management fifth edition</vt:lpstr>
      <vt:lpstr>PowerPoint Presentation</vt:lpstr>
      <vt:lpstr>Chapter 8 covers:</vt:lpstr>
      <vt:lpstr>Event categories and examples</vt:lpstr>
      <vt:lpstr>Comparison of characteristics</vt:lpstr>
      <vt:lpstr>Examples of types of events</vt:lpstr>
      <vt:lpstr>Top international meeting countries</vt:lpstr>
      <vt:lpstr>Event management companies (EMCs)</vt:lpstr>
      <vt:lpstr>Benefit of events</vt:lpstr>
      <vt:lpstr>Potential challenges </vt:lpstr>
      <vt:lpstr>Restaurant and event operations</vt:lpstr>
      <vt:lpstr>Sales and marketing</vt:lpstr>
      <vt:lpstr>Event segmentation</vt:lpstr>
      <vt:lpstr>Maximising distribution channels</vt:lpstr>
      <vt:lpstr>Effective sales teams</vt:lpstr>
      <vt:lpstr>Event sales strategies include:</vt:lpstr>
      <vt:lpstr>Sales activities include:</vt:lpstr>
      <vt:lpstr>When demand is high:</vt:lpstr>
      <vt:lpstr>When demand is low:</vt:lpstr>
      <vt:lpstr>Example promotion activities</vt:lpstr>
      <vt:lpstr>Creating venue events: the process</vt:lpstr>
      <vt:lpstr>Event collateral</vt:lpstr>
      <vt:lpstr>Other considerations</vt:lpstr>
      <vt:lpstr>Example organisation chart</vt:lpstr>
      <vt:lpstr>Staffing considerations</vt:lpstr>
      <vt:lpstr>Costing </vt:lpstr>
      <vt:lpstr>Example budget template</vt:lpstr>
      <vt:lpstr>The event process</vt:lpstr>
      <vt:lpstr>Example event order</vt:lpstr>
      <vt:lpstr>PowerPoint Presentation</vt:lpstr>
      <vt:lpstr>Example Gantt Chart</vt:lpstr>
      <vt:lpstr>Banqueting: potential challenges</vt:lpstr>
      <vt:lpstr>Conferences: Potential challenges </vt:lpstr>
      <vt:lpstr>Event evaluation is essential 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5th Edition 2019</dc:title>
  <dc:subject>Chapter 8 Events, conferencing and banqueting</dc:subject>
  <dc:creator>John Cousins The Food and Beverage Training Company</dc:creator>
  <cp:keywords>Chapter 8 Events, conferencing and banqueting</cp:keywords>
  <dc:description>This presentation is copyright.  Any use or adaptions must always include proper acknowledgement of the source.</dc:description>
  <cp:lastModifiedBy>John Cousins</cp:lastModifiedBy>
  <cp:revision>78</cp:revision>
  <dcterms:created xsi:type="dcterms:W3CDTF">2011-08-30T14:41:49Z</dcterms:created>
  <dcterms:modified xsi:type="dcterms:W3CDTF">2019-04-17T11:34:43Z</dcterms:modified>
  <cp:category>This presentation is copyright.  Source must always be acknowledged.</cp:category>
</cp:coreProperties>
</file>